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9" r:id="rId2"/>
    <p:sldId id="256" r:id="rId3"/>
    <p:sldId id="257" r:id="rId4"/>
    <p:sldId id="260" r:id="rId5"/>
  </p:sldIdLst>
  <p:sldSz cx="6858000" cy="9906000" type="A4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5A75B"/>
    <a:srgbClr val="9DC3E6"/>
    <a:srgbClr val="F4B183"/>
    <a:srgbClr val="347C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B4B98B0-60AC-42C2-AFA5-B58CD77FA1E5}" styleName="淡色スタイル 1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テーマ スタイル 1 - アクセント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018" autoAdjust="0"/>
    <p:restoredTop sz="94660"/>
  </p:normalViewPr>
  <p:slideViewPr>
    <p:cSldViewPr snapToGrid="0">
      <p:cViewPr>
        <p:scale>
          <a:sx n="75" d="100"/>
          <a:sy n="75" d="100"/>
        </p:scale>
        <p:origin x="2050" y="-7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2995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C123215-7C89-47A0-AE45-A4D578DCF894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C3BAE077-AD40-4752-BFE4-A7CB42DA3702}">
      <dgm:prSet phldrT="[テキスト]"/>
      <dgm:spPr>
        <a:solidFill>
          <a:srgbClr val="0070C0"/>
        </a:solidFill>
      </dgm:spPr>
      <dgm:t>
        <a:bodyPr/>
        <a:lstStyle/>
        <a:p>
          <a:r>
            <a:rPr kumimoji="1" lang="ja-JP" altLang="en-US" b="1" dirty="0" smtClean="0"/>
            <a:t>見通し</a:t>
          </a:r>
          <a:endParaRPr kumimoji="1" lang="ja-JP" altLang="en-US" b="1" dirty="0"/>
        </a:p>
      </dgm:t>
    </dgm:pt>
    <dgm:pt modelId="{1338CEC0-DCE7-4466-B5A6-939513422500}" type="parTrans" cxnId="{429DB05F-6414-4492-89A3-BDD1FD960E53}">
      <dgm:prSet/>
      <dgm:spPr/>
      <dgm:t>
        <a:bodyPr/>
        <a:lstStyle/>
        <a:p>
          <a:endParaRPr kumimoji="1" lang="ja-JP" altLang="en-US"/>
        </a:p>
      </dgm:t>
    </dgm:pt>
    <dgm:pt modelId="{D76A8941-A43C-445F-A813-DD9CC7D58D3F}" type="sibTrans" cxnId="{429DB05F-6414-4492-89A3-BDD1FD960E53}">
      <dgm:prSet/>
      <dgm:spPr/>
      <dgm:t>
        <a:bodyPr/>
        <a:lstStyle/>
        <a:p>
          <a:endParaRPr kumimoji="1" lang="ja-JP" altLang="en-US"/>
        </a:p>
      </dgm:t>
    </dgm:pt>
    <dgm:pt modelId="{6E867359-C3E3-465C-88E7-485EDC903B18}">
      <dgm:prSet phldrT="[テキスト]"/>
      <dgm:spPr>
        <a:solidFill>
          <a:srgbClr val="0070C0"/>
        </a:solidFill>
      </dgm:spPr>
      <dgm:t>
        <a:bodyPr/>
        <a:lstStyle/>
        <a:p>
          <a:r>
            <a:rPr kumimoji="1" lang="ja-JP" altLang="en-US" b="1" dirty="0" smtClean="0"/>
            <a:t>行動</a:t>
          </a:r>
          <a:endParaRPr kumimoji="1" lang="ja-JP" altLang="en-US" b="1" dirty="0"/>
        </a:p>
      </dgm:t>
    </dgm:pt>
    <dgm:pt modelId="{92D957A0-52DD-49A7-8F03-E32B9185F323}" type="parTrans" cxnId="{C9C63383-818B-4EA9-8B15-CA3430EEFBD9}">
      <dgm:prSet/>
      <dgm:spPr/>
      <dgm:t>
        <a:bodyPr/>
        <a:lstStyle/>
        <a:p>
          <a:endParaRPr kumimoji="1" lang="ja-JP" altLang="en-US"/>
        </a:p>
      </dgm:t>
    </dgm:pt>
    <dgm:pt modelId="{E92EE229-8ED0-4CE5-A6B9-5620A831C61E}" type="sibTrans" cxnId="{C9C63383-818B-4EA9-8B15-CA3430EEFBD9}">
      <dgm:prSet/>
      <dgm:spPr/>
      <dgm:t>
        <a:bodyPr/>
        <a:lstStyle/>
        <a:p>
          <a:endParaRPr kumimoji="1" lang="ja-JP" altLang="en-US"/>
        </a:p>
      </dgm:t>
    </dgm:pt>
    <dgm:pt modelId="{59E10DFC-BEA3-4766-A6F3-E250F5E3E761}">
      <dgm:prSet phldrT="[テキスト]" custT="1"/>
      <dgm:spPr>
        <a:solidFill>
          <a:srgbClr val="0070C0"/>
        </a:solidFill>
      </dgm:spPr>
      <dgm:t>
        <a:bodyPr/>
        <a:lstStyle/>
        <a:p>
          <a:endParaRPr kumimoji="1" lang="ja-JP" altLang="en-US" sz="1600" b="1" dirty="0"/>
        </a:p>
      </dgm:t>
    </dgm:pt>
    <dgm:pt modelId="{86BD547B-C79F-47DE-8988-92B839DDADB9}" type="parTrans" cxnId="{D3AF726B-51E5-4D81-98FA-146448BF3BD0}">
      <dgm:prSet/>
      <dgm:spPr/>
      <dgm:t>
        <a:bodyPr/>
        <a:lstStyle/>
        <a:p>
          <a:endParaRPr kumimoji="1" lang="ja-JP" altLang="en-US"/>
        </a:p>
      </dgm:t>
    </dgm:pt>
    <dgm:pt modelId="{38ACD1E0-C932-4D59-A461-E04BA26CA057}" type="sibTrans" cxnId="{D3AF726B-51E5-4D81-98FA-146448BF3BD0}">
      <dgm:prSet/>
      <dgm:spPr/>
      <dgm:t>
        <a:bodyPr/>
        <a:lstStyle/>
        <a:p>
          <a:endParaRPr kumimoji="1" lang="ja-JP" altLang="en-US"/>
        </a:p>
      </dgm:t>
    </dgm:pt>
    <dgm:pt modelId="{837B008C-051A-4D34-B59A-54F93FC8D692}" type="pres">
      <dgm:prSet presAssocID="{8C123215-7C89-47A0-AE45-A4D578DCF894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B5E3A636-2B4A-41EB-AD6B-940E5C26A874}" type="pres">
      <dgm:prSet presAssocID="{C3BAE077-AD40-4752-BFE4-A7CB42DA3702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3728D420-5618-4D20-A24E-D2109E485B62}" type="pres">
      <dgm:prSet presAssocID="{D76A8941-A43C-445F-A813-DD9CC7D58D3F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37D71DC4-7D98-4E53-98DA-4C538624F827}" type="pres">
      <dgm:prSet presAssocID="{D76A8941-A43C-445F-A813-DD9CC7D58D3F}" presName="connectorText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28E320ED-7D58-4103-90C3-ECCDA7FE5F97}" type="pres">
      <dgm:prSet presAssocID="{6E867359-C3E3-465C-88E7-485EDC903B18}" presName="node" presStyleLbl="node1" presStyleIdx="1" presStyleCnt="3" custRadScaleRad="99353" custRadScaleInc="359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0BD090-ADCF-4D8E-84A9-DB910DB2EF1D}" type="pres">
      <dgm:prSet presAssocID="{E92EE229-8ED0-4CE5-A6B9-5620A831C61E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0434BECB-1ACC-41E7-B2AF-B3AFF3FB0A9D}" type="pres">
      <dgm:prSet presAssocID="{E92EE229-8ED0-4CE5-A6B9-5620A831C61E}" presName="connectorText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4D87F55A-0D9C-4107-B4F5-9E85AAA93D29}" type="pres">
      <dgm:prSet presAssocID="{59E10DFC-BEA3-4766-A6F3-E250F5E3E76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4F8B01-D6AB-483F-A9C8-5FE4B96B558F}" type="pres">
      <dgm:prSet presAssocID="{38ACD1E0-C932-4D59-A461-E04BA26CA057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  <dgm:pt modelId="{19165442-75AC-4E19-B82F-2329CA698EA1}" type="pres">
      <dgm:prSet presAssocID="{38ACD1E0-C932-4D59-A461-E04BA26CA057}" presName="connectorText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67E271C1-F33C-4089-99AA-2CB1B0D9B9FA}" type="presOf" srcId="{E92EE229-8ED0-4CE5-A6B9-5620A831C61E}" destId="{CD0BD090-ADCF-4D8E-84A9-DB910DB2EF1D}" srcOrd="0" destOrd="0" presId="urn:microsoft.com/office/officeart/2005/8/layout/cycle2"/>
    <dgm:cxn modelId="{577094A4-0B4C-446A-BA65-0CC5B6D30A4E}" type="presOf" srcId="{38ACD1E0-C932-4D59-A461-E04BA26CA057}" destId="{4D4F8B01-D6AB-483F-A9C8-5FE4B96B558F}" srcOrd="0" destOrd="0" presId="urn:microsoft.com/office/officeart/2005/8/layout/cycle2"/>
    <dgm:cxn modelId="{D3AF726B-51E5-4D81-98FA-146448BF3BD0}" srcId="{8C123215-7C89-47A0-AE45-A4D578DCF894}" destId="{59E10DFC-BEA3-4766-A6F3-E250F5E3E761}" srcOrd="2" destOrd="0" parTransId="{86BD547B-C79F-47DE-8988-92B839DDADB9}" sibTransId="{38ACD1E0-C932-4D59-A461-E04BA26CA057}"/>
    <dgm:cxn modelId="{A9B8BEE8-1B06-42D6-B3F4-6888F86788A6}" type="presOf" srcId="{38ACD1E0-C932-4D59-A461-E04BA26CA057}" destId="{19165442-75AC-4E19-B82F-2329CA698EA1}" srcOrd="1" destOrd="0" presId="urn:microsoft.com/office/officeart/2005/8/layout/cycle2"/>
    <dgm:cxn modelId="{429DB05F-6414-4492-89A3-BDD1FD960E53}" srcId="{8C123215-7C89-47A0-AE45-A4D578DCF894}" destId="{C3BAE077-AD40-4752-BFE4-A7CB42DA3702}" srcOrd="0" destOrd="0" parTransId="{1338CEC0-DCE7-4466-B5A6-939513422500}" sibTransId="{D76A8941-A43C-445F-A813-DD9CC7D58D3F}"/>
    <dgm:cxn modelId="{7EB9727F-D3AC-4E94-A40F-7A50698D2F2E}" type="presOf" srcId="{D76A8941-A43C-445F-A813-DD9CC7D58D3F}" destId="{37D71DC4-7D98-4E53-98DA-4C538624F827}" srcOrd="1" destOrd="0" presId="urn:microsoft.com/office/officeart/2005/8/layout/cycle2"/>
    <dgm:cxn modelId="{4F593436-1F8C-4D45-B759-1B608473AD68}" type="presOf" srcId="{59E10DFC-BEA3-4766-A6F3-E250F5E3E761}" destId="{4D87F55A-0D9C-4107-B4F5-9E85AAA93D29}" srcOrd="0" destOrd="0" presId="urn:microsoft.com/office/officeart/2005/8/layout/cycle2"/>
    <dgm:cxn modelId="{399D6A6B-8A6F-49D6-9771-AEDCF3F14503}" type="presOf" srcId="{C3BAE077-AD40-4752-BFE4-A7CB42DA3702}" destId="{B5E3A636-2B4A-41EB-AD6B-940E5C26A874}" srcOrd="0" destOrd="0" presId="urn:microsoft.com/office/officeart/2005/8/layout/cycle2"/>
    <dgm:cxn modelId="{20EA075B-03B1-444A-BC11-37221E50E71E}" type="presOf" srcId="{D76A8941-A43C-445F-A813-DD9CC7D58D3F}" destId="{3728D420-5618-4D20-A24E-D2109E485B62}" srcOrd="0" destOrd="0" presId="urn:microsoft.com/office/officeart/2005/8/layout/cycle2"/>
    <dgm:cxn modelId="{C9C63383-818B-4EA9-8B15-CA3430EEFBD9}" srcId="{8C123215-7C89-47A0-AE45-A4D578DCF894}" destId="{6E867359-C3E3-465C-88E7-485EDC903B18}" srcOrd="1" destOrd="0" parTransId="{92D957A0-52DD-49A7-8F03-E32B9185F323}" sibTransId="{E92EE229-8ED0-4CE5-A6B9-5620A831C61E}"/>
    <dgm:cxn modelId="{9F8FF7C0-C352-41EE-81DC-E1B8AC8B6CED}" type="presOf" srcId="{6E867359-C3E3-465C-88E7-485EDC903B18}" destId="{28E320ED-7D58-4103-90C3-ECCDA7FE5F97}" srcOrd="0" destOrd="0" presId="urn:microsoft.com/office/officeart/2005/8/layout/cycle2"/>
    <dgm:cxn modelId="{FEF52E94-754B-4D9B-AFBD-2D8673E69F98}" type="presOf" srcId="{8C123215-7C89-47A0-AE45-A4D578DCF894}" destId="{837B008C-051A-4D34-B59A-54F93FC8D692}" srcOrd="0" destOrd="0" presId="urn:microsoft.com/office/officeart/2005/8/layout/cycle2"/>
    <dgm:cxn modelId="{384D4262-3544-4D9C-A7E8-DFA0D3F7150E}" type="presOf" srcId="{E92EE229-8ED0-4CE5-A6B9-5620A831C61E}" destId="{0434BECB-1ACC-41E7-B2AF-B3AFF3FB0A9D}" srcOrd="1" destOrd="0" presId="urn:microsoft.com/office/officeart/2005/8/layout/cycle2"/>
    <dgm:cxn modelId="{57B470B0-EC50-411B-AAC4-52003A10EABC}" type="presParOf" srcId="{837B008C-051A-4D34-B59A-54F93FC8D692}" destId="{B5E3A636-2B4A-41EB-AD6B-940E5C26A874}" srcOrd="0" destOrd="0" presId="urn:microsoft.com/office/officeart/2005/8/layout/cycle2"/>
    <dgm:cxn modelId="{C95840E1-B0D2-4CA0-AC72-488C97E14087}" type="presParOf" srcId="{837B008C-051A-4D34-B59A-54F93FC8D692}" destId="{3728D420-5618-4D20-A24E-D2109E485B62}" srcOrd="1" destOrd="0" presId="urn:microsoft.com/office/officeart/2005/8/layout/cycle2"/>
    <dgm:cxn modelId="{11D55052-9DAB-4183-BF11-3E15C9C730E1}" type="presParOf" srcId="{3728D420-5618-4D20-A24E-D2109E485B62}" destId="{37D71DC4-7D98-4E53-98DA-4C538624F827}" srcOrd="0" destOrd="0" presId="urn:microsoft.com/office/officeart/2005/8/layout/cycle2"/>
    <dgm:cxn modelId="{484D0B1E-6D55-4C66-B7CF-31ECE68FF785}" type="presParOf" srcId="{837B008C-051A-4D34-B59A-54F93FC8D692}" destId="{28E320ED-7D58-4103-90C3-ECCDA7FE5F97}" srcOrd="2" destOrd="0" presId="urn:microsoft.com/office/officeart/2005/8/layout/cycle2"/>
    <dgm:cxn modelId="{16B5CDE2-DA24-4BD4-9CF8-ED3F1A4A8717}" type="presParOf" srcId="{837B008C-051A-4D34-B59A-54F93FC8D692}" destId="{CD0BD090-ADCF-4D8E-84A9-DB910DB2EF1D}" srcOrd="3" destOrd="0" presId="urn:microsoft.com/office/officeart/2005/8/layout/cycle2"/>
    <dgm:cxn modelId="{D18A155F-B6DB-4111-BA68-23089FD043A3}" type="presParOf" srcId="{CD0BD090-ADCF-4D8E-84A9-DB910DB2EF1D}" destId="{0434BECB-1ACC-41E7-B2AF-B3AFF3FB0A9D}" srcOrd="0" destOrd="0" presId="urn:microsoft.com/office/officeart/2005/8/layout/cycle2"/>
    <dgm:cxn modelId="{D1962BCA-4F6F-49B4-B0ED-4CEDE8AA5976}" type="presParOf" srcId="{837B008C-051A-4D34-B59A-54F93FC8D692}" destId="{4D87F55A-0D9C-4107-B4F5-9E85AAA93D29}" srcOrd="4" destOrd="0" presId="urn:microsoft.com/office/officeart/2005/8/layout/cycle2"/>
    <dgm:cxn modelId="{9E699138-F301-4F67-9AB8-1FAA05BBAEB4}" type="presParOf" srcId="{837B008C-051A-4D34-B59A-54F93FC8D692}" destId="{4D4F8B01-D6AB-483F-A9C8-5FE4B96B558F}" srcOrd="5" destOrd="0" presId="urn:microsoft.com/office/officeart/2005/8/layout/cycle2"/>
    <dgm:cxn modelId="{6EEB891B-E1D9-463D-82CB-61BD311ACE5E}" type="presParOf" srcId="{4D4F8B01-D6AB-483F-A9C8-5FE4B96B558F}" destId="{19165442-75AC-4E19-B82F-2329CA698EA1}" srcOrd="0" destOrd="0" presId="urn:microsoft.com/office/officeart/2005/8/layout/cycle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5E3A636-2B4A-41EB-AD6B-940E5C26A874}">
      <dsp:nvSpPr>
        <dsp:cNvPr id="0" name=""/>
        <dsp:cNvSpPr/>
      </dsp:nvSpPr>
      <dsp:spPr>
        <a:xfrm>
          <a:off x="2042144" y="1266"/>
          <a:ext cx="2305797" cy="2305797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1" kern="1200" dirty="0" smtClean="0"/>
            <a:t>見通し</a:t>
          </a:r>
          <a:endParaRPr kumimoji="1" lang="ja-JP" altLang="en-US" sz="4000" b="1" kern="1200" dirty="0"/>
        </a:p>
      </dsp:txBody>
      <dsp:txXfrm>
        <a:off x="2379820" y="338942"/>
        <a:ext cx="1630445" cy="1630445"/>
      </dsp:txXfrm>
    </dsp:sp>
    <dsp:sp modelId="{3728D420-5618-4D20-A24E-D2109E485B62}">
      <dsp:nvSpPr>
        <dsp:cNvPr id="0" name=""/>
        <dsp:cNvSpPr/>
      </dsp:nvSpPr>
      <dsp:spPr>
        <a:xfrm rot="3612876">
          <a:off x="3740172" y="2247809"/>
          <a:ext cx="607094" cy="7782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>
        <a:off x="3786000" y="2324416"/>
        <a:ext cx="424966" cy="466924"/>
      </dsp:txXfrm>
    </dsp:sp>
    <dsp:sp modelId="{28E320ED-7D58-4103-90C3-ECCDA7FE5F97}">
      <dsp:nvSpPr>
        <dsp:cNvPr id="0" name=""/>
        <dsp:cNvSpPr/>
      </dsp:nvSpPr>
      <dsp:spPr>
        <a:xfrm>
          <a:off x="3756566" y="2996585"/>
          <a:ext cx="2305797" cy="2305797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4000" b="1" kern="1200" dirty="0" smtClean="0"/>
            <a:t>行動</a:t>
          </a:r>
          <a:endParaRPr kumimoji="1" lang="ja-JP" altLang="en-US" sz="4000" b="1" kern="1200" dirty="0"/>
        </a:p>
      </dsp:txBody>
      <dsp:txXfrm>
        <a:off x="4094242" y="3334261"/>
        <a:ext cx="1630445" cy="1630445"/>
      </dsp:txXfrm>
    </dsp:sp>
    <dsp:sp modelId="{CD0BD090-ADCF-4D8E-84A9-DB910DB2EF1D}">
      <dsp:nvSpPr>
        <dsp:cNvPr id="0" name=""/>
        <dsp:cNvSpPr/>
      </dsp:nvSpPr>
      <dsp:spPr>
        <a:xfrm rot="10799992">
          <a:off x="2903083" y="3760384"/>
          <a:ext cx="603128" cy="7782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 rot="10800000">
        <a:off x="3084021" y="3916025"/>
        <a:ext cx="422190" cy="466924"/>
      </dsp:txXfrm>
    </dsp:sp>
    <dsp:sp modelId="{4D87F55A-0D9C-4107-B4F5-9E85AAA93D29}">
      <dsp:nvSpPr>
        <dsp:cNvPr id="0" name=""/>
        <dsp:cNvSpPr/>
      </dsp:nvSpPr>
      <dsp:spPr>
        <a:xfrm>
          <a:off x="312791" y="2996593"/>
          <a:ext cx="2305797" cy="2305797"/>
        </a:xfrm>
        <a:prstGeom prst="ellipse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1600" b="1" kern="1200" dirty="0"/>
        </a:p>
      </dsp:txBody>
      <dsp:txXfrm>
        <a:off x="650467" y="3334269"/>
        <a:ext cx="1630445" cy="1630445"/>
      </dsp:txXfrm>
    </dsp:sp>
    <dsp:sp modelId="{4D4F8B01-D6AB-483F-A9C8-5FE4B96B558F}">
      <dsp:nvSpPr>
        <dsp:cNvPr id="0" name=""/>
        <dsp:cNvSpPr/>
      </dsp:nvSpPr>
      <dsp:spPr>
        <a:xfrm rot="18000000">
          <a:off x="2016199" y="2277701"/>
          <a:ext cx="611041" cy="778206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kumimoji="1" lang="ja-JP" altLang="en-US" sz="3200" kern="1200"/>
        </a:p>
      </dsp:txBody>
      <dsp:txXfrm>
        <a:off x="2062027" y="2512718"/>
        <a:ext cx="427729" cy="46692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6768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696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651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17894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5528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9581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58089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1957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37676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5933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98343B-DE0F-489D-A1C9-CD00AFDDE67D}" type="datetimeFigureOut">
              <a:rPr kumimoji="1" lang="ja-JP" altLang="en-US" smtClean="0"/>
              <a:t>2023/2/20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EE665-5463-438C-80AB-65999A2F8BF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2186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1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10" Type="http://schemas.openxmlformats.org/officeDocument/2006/relationships/image" Target="../media/image4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2825730" y="8706029"/>
            <a:ext cx="3657600" cy="830997"/>
          </a:xfrm>
          <a:prstGeom prst="rect">
            <a:avLst/>
          </a:prstGeom>
          <a:noFill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ja-JP" altLang="en-US" sz="3200" dirty="0" smtClean="0"/>
              <a:t>名前</a:t>
            </a:r>
            <a:r>
              <a:rPr kumimoji="1" lang="ja-JP" altLang="en-US" sz="3200" u="sng" dirty="0" smtClean="0"/>
              <a:t>　　　　　　　　　　</a:t>
            </a:r>
            <a:endParaRPr kumimoji="1" lang="ja-JP" altLang="en-US" sz="32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1488" y="725113"/>
            <a:ext cx="5915025" cy="1914702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レベルアップ</a:t>
            </a:r>
            <a:r>
              <a:rPr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altLang="ja-JP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ja-JP" altLang="en-US" sz="4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ワークシート</a:t>
            </a:r>
            <a:endParaRPr kumimoji="1" lang="ja-JP" altLang="en-US" sz="4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89065856"/>
              </p:ext>
            </p:extLst>
          </p:nvPr>
        </p:nvGraphicFramePr>
        <p:xfrm>
          <a:off x="233957" y="2464004"/>
          <a:ext cx="6390086" cy="5303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テキスト ボックス 4"/>
          <p:cNvSpPr txBox="1"/>
          <p:nvPr/>
        </p:nvSpPr>
        <p:spPr bwMode="white">
          <a:xfrm>
            <a:off x="2728913" y="3072572"/>
            <a:ext cx="12875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bg1"/>
                </a:solidFill>
              </a:rPr>
              <a:t>み</a:t>
            </a:r>
            <a:r>
              <a:rPr kumimoji="1" lang="ja-JP" altLang="en-US" sz="600" b="1" dirty="0" smtClean="0">
                <a:solidFill>
                  <a:schemeClr val="bg1"/>
                </a:solidFill>
              </a:rPr>
              <a:t>   </a:t>
            </a:r>
            <a:r>
              <a:rPr kumimoji="1" lang="ja-JP" altLang="en-US" sz="1400" b="1" dirty="0" smtClean="0">
                <a:solidFill>
                  <a:schemeClr val="bg1"/>
                </a:solidFill>
              </a:rPr>
              <a:t>　</a:t>
            </a:r>
            <a:r>
              <a:rPr kumimoji="1" lang="ja-JP" altLang="en-US" sz="1000" b="1" dirty="0" smtClean="0">
                <a:solidFill>
                  <a:schemeClr val="bg1"/>
                </a:solidFill>
              </a:rPr>
              <a:t> </a:t>
            </a:r>
            <a:r>
              <a:rPr kumimoji="1" lang="ja-JP" altLang="en-US" sz="1400" b="1" dirty="0" smtClean="0">
                <a:solidFill>
                  <a:schemeClr val="bg1"/>
                </a:solidFill>
              </a:rPr>
              <a:t>とお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6" name="テキスト ボックス 5"/>
          <p:cNvSpPr txBox="1"/>
          <p:nvPr/>
        </p:nvSpPr>
        <p:spPr bwMode="white">
          <a:xfrm>
            <a:off x="930824" y="6083327"/>
            <a:ext cx="18949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>
                <a:solidFill>
                  <a:schemeClr val="bg1"/>
                </a:solidFill>
              </a:rPr>
              <a:t>　</a:t>
            </a:r>
            <a:r>
              <a:rPr kumimoji="1" lang="ja-JP" altLang="en-US" sz="1400" b="1" dirty="0" smtClean="0">
                <a:solidFill>
                  <a:schemeClr val="bg1"/>
                </a:solidFill>
              </a:rPr>
              <a:t>　         かえ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7" name="テキスト ボックス 6"/>
          <p:cNvSpPr txBox="1"/>
          <p:nvPr/>
        </p:nvSpPr>
        <p:spPr bwMode="white">
          <a:xfrm>
            <a:off x="4687285" y="6028498"/>
            <a:ext cx="142870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dirty="0" smtClean="0">
                <a:solidFill>
                  <a:schemeClr val="bg1"/>
                </a:solidFill>
              </a:rPr>
              <a:t>こう どう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 bwMode="white">
          <a:xfrm>
            <a:off x="824231" y="6315622"/>
            <a:ext cx="1828800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100" b="1" dirty="0">
                <a:solidFill>
                  <a:schemeClr val="bg1"/>
                </a:solidFill>
              </a:rPr>
              <a:t>ふ</a:t>
            </a:r>
            <a:r>
              <a:rPr kumimoji="1" lang="ja-JP" altLang="en-US" sz="3100" b="1" dirty="0" smtClean="0">
                <a:solidFill>
                  <a:schemeClr val="bg1"/>
                </a:solidFill>
              </a:rPr>
              <a:t>り返り</a:t>
            </a:r>
            <a:endParaRPr kumimoji="1" lang="ja-JP" altLang="en-US" sz="3100" b="1" dirty="0">
              <a:solidFill>
                <a:schemeClr val="bg1"/>
              </a:solidFill>
            </a:endParaRPr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57" y="7445718"/>
            <a:ext cx="989878" cy="1137791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6719" y="4283100"/>
            <a:ext cx="896450" cy="136683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1667" y="3198419"/>
            <a:ext cx="894889" cy="955397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4" y="695684"/>
            <a:ext cx="1714500" cy="17145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077547" y="655054"/>
            <a:ext cx="1714500" cy="1714500"/>
          </a:xfrm>
          <a:prstGeom prst="rect">
            <a:avLst/>
          </a:prstGeom>
        </p:spPr>
      </p:pic>
      <p:sp>
        <p:nvSpPr>
          <p:cNvPr id="8" name="角丸四角形 7"/>
          <p:cNvSpPr/>
          <p:nvPr/>
        </p:nvSpPr>
        <p:spPr>
          <a:xfrm>
            <a:off x="2584938" y="5408743"/>
            <a:ext cx="1688124" cy="586646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 bwMode="gray">
          <a:xfrm>
            <a:off x="2584938" y="5502011"/>
            <a:ext cx="18418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 smtClean="0">
                <a:solidFill>
                  <a:schemeClr val="bg1"/>
                </a:solidFill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ルーブリック</a:t>
            </a:r>
            <a:endParaRPr kumimoji="1" lang="ja-JP" altLang="en-US" sz="2000" dirty="0">
              <a:solidFill>
                <a:schemeClr val="bg1"/>
              </a:solidFill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39308" y="8711316"/>
            <a:ext cx="10403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な   まえ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96125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635009"/>
              </p:ext>
            </p:extLst>
          </p:nvPr>
        </p:nvGraphicFramePr>
        <p:xfrm>
          <a:off x="474562" y="3632886"/>
          <a:ext cx="5805148" cy="309729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51287">
                  <a:extLst>
                    <a:ext uri="{9D8B030D-6E8A-4147-A177-3AD203B41FA5}">
                      <a16:colId xmlns:a16="http://schemas.microsoft.com/office/drawing/2014/main" val="3493046225"/>
                    </a:ext>
                  </a:extLst>
                </a:gridCol>
                <a:gridCol w="1451287">
                  <a:extLst>
                    <a:ext uri="{9D8B030D-6E8A-4147-A177-3AD203B41FA5}">
                      <a16:colId xmlns:a16="http://schemas.microsoft.com/office/drawing/2014/main" val="3908810104"/>
                    </a:ext>
                  </a:extLst>
                </a:gridCol>
                <a:gridCol w="1451287">
                  <a:extLst>
                    <a:ext uri="{9D8B030D-6E8A-4147-A177-3AD203B41FA5}">
                      <a16:colId xmlns:a16="http://schemas.microsoft.com/office/drawing/2014/main" val="1116852571"/>
                    </a:ext>
                  </a:extLst>
                </a:gridCol>
                <a:gridCol w="1451287">
                  <a:extLst>
                    <a:ext uri="{9D8B030D-6E8A-4147-A177-3AD203B41FA5}">
                      <a16:colId xmlns:a16="http://schemas.microsoft.com/office/drawing/2014/main" val="3815564110"/>
                    </a:ext>
                  </a:extLst>
                </a:gridCol>
              </a:tblGrid>
              <a:tr h="833045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レベル１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レベル２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レベル３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 smtClean="0"/>
                        <a:t>レベル４</a:t>
                      </a:r>
                      <a:endParaRPr kumimoji="1" lang="ja-JP" altLang="en-US" sz="2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7273346"/>
                  </a:ext>
                </a:extLst>
              </a:tr>
              <a:tr h="2264245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483335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400497" y="1034259"/>
            <a:ext cx="5879211" cy="123110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000" dirty="0" smtClean="0"/>
              <a:t>   も</a:t>
            </a:r>
            <a:r>
              <a:rPr kumimoji="1" lang="ja-JP" altLang="en-US" sz="1000" dirty="0" err="1" smtClean="0"/>
              <a:t>く</a:t>
            </a:r>
            <a:r>
              <a:rPr kumimoji="1" lang="ja-JP" altLang="en-US" sz="1000" dirty="0" smtClean="0"/>
              <a:t>   </a:t>
            </a:r>
            <a:r>
              <a:rPr kumimoji="1" lang="ja-JP" altLang="en-US" sz="1000" dirty="0" err="1" smtClean="0"/>
              <a:t>ひょう</a:t>
            </a:r>
            <a:endParaRPr kumimoji="1" lang="en-US" altLang="ja-JP" sz="1000" dirty="0"/>
          </a:p>
          <a:p>
            <a:r>
              <a:rPr kumimoji="1" lang="ja-JP" altLang="en-US" dirty="0"/>
              <a:t> </a:t>
            </a:r>
            <a:r>
              <a:rPr kumimoji="1" lang="ja-JP" altLang="en-US" sz="2800" b="1" dirty="0" smtClean="0"/>
              <a:t>目標</a:t>
            </a:r>
            <a:endParaRPr kumimoji="1" lang="en-US" altLang="ja-JP" sz="2800" b="1" dirty="0"/>
          </a:p>
          <a:p>
            <a:endParaRPr kumimoji="1" lang="en-US" altLang="ja-JP" dirty="0"/>
          </a:p>
          <a:p>
            <a:endParaRPr kumimoji="1" lang="ja-JP" altLang="en-US" u="sng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4562" y="482007"/>
            <a:ext cx="525428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400" dirty="0" smtClean="0"/>
              <a:t>　　月　　　日記入　　　　　　</a:t>
            </a:r>
            <a:endParaRPr kumimoji="1" lang="ja-JP" altLang="en-US" sz="24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6067" y="7168008"/>
            <a:ext cx="5742137" cy="240065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/>
              <a:t>　</a:t>
            </a:r>
            <a:r>
              <a:rPr kumimoji="1" lang="ja-JP" altLang="en-US" sz="2000" dirty="0" smtClean="0"/>
              <a:t>　　　　　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　　月　　日のレベル　　　　　</a:t>
            </a:r>
            <a:endParaRPr kumimoji="1" lang="en-US" altLang="ja-JP" sz="2000" dirty="0" smtClean="0"/>
          </a:p>
          <a:p>
            <a:endParaRPr kumimoji="1" lang="en-US" altLang="ja-JP" sz="2000" dirty="0"/>
          </a:p>
          <a:p>
            <a:r>
              <a:rPr kumimoji="1" lang="ja-JP" altLang="en-US" sz="2000" dirty="0" smtClean="0"/>
              <a:t>１か月後　　　月　　　日の</a:t>
            </a:r>
            <a:endParaRPr kumimoji="1" lang="en-US" altLang="ja-JP" sz="2000" dirty="0" smtClean="0"/>
          </a:p>
          <a:p>
            <a:pPr>
              <a:lnSpc>
                <a:spcPct val="250000"/>
              </a:lnSpc>
            </a:pPr>
            <a:r>
              <a:rPr kumimoji="1" lang="ja-JP" altLang="en-US" sz="2000" dirty="0" smtClean="0"/>
              <a:t>目標レベル</a:t>
            </a:r>
            <a:endParaRPr kumimoji="1" lang="en-US" altLang="ja-JP" sz="2000" dirty="0" smtClean="0"/>
          </a:p>
          <a:p>
            <a:r>
              <a:rPr kumimoji="1" lang="ja-JP" altLang="en-US" sz="2000" dirty="0" smtClean="0"/>
              <a:t>　　</a:t>
            </a:r>
            <a:endParaRPr kumimoji="1" lang="ja-JP" altLang="en-US" sz="20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43555" y="7987881"/>
            <a:ext cx="634620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err="1" smtClean="0"/>
              <a:t>げつ</a:t>
            </a:r>
            <a:r>
              <a:rPr kumimoji="1" lang="ja-JP" altLang="en-US" sz="800" dirty="0" smtClean="0"/>
              <a:t>    ご</a:t>
            </a:r>
            <a:endParaRPr kumimoji="1" lang="ja-JP" altLang="en-US" sz="800" dirty="0"/>
          </a:p>
        </p:txBody>
      </p:sp>
      <p:grpSp>
        <p:nvGrpSpPr>
          <p:cNvPr id="17" name="グループ化 16"/>
          <p:cNvGrpSpPr/>
          <p:nvPr/>
        </p:nvGrpSpPr>
        <p:grpSpPr>
          <a:xfrm>
            <a:off x="1967735" y="2260619"/>
            <a:ext cx="2937774" cy="1183398"/>
            <a:chOff x="2860588" y="3138534"/>
            <a:chExt cx="1388845" cy="1183398"/>
          </a:xfrm>
        </p:grpSpPr>
        <p:sp>
          <p:nvSpPr>
            <p:cNvPr id="11" name="テキスト ボックス 10"/>
            <p:cNvSpPr txBox="1"/>
            <p:nvPr/>
          </p:nvSpPr>
          <p:spPr>
            <a:xfrm>
              <a:off x="2860588" y="3306269"/>
              <a:ext cx="1381639" cy="101566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ja-JP" altLang="en-US" sz="3600" b="1" dirty="0" smtClean="0"/>
                <a:t>レベル表</a:t>
              </a:r>
              <a:r>
                <a:rPr kumimoji="1" lang="ja-JP" altLang="en-US" sz="2400" b="1" dirty="0" smtClean="0"/>
                <a:t>（ルーブリック）</a:t>
              </a:r>
              <a:endParaRPr kumimoji="1" lang="ja-JP" altLang="en-US" sz="2400" b="1" dirty="0"/>
            </a:p>
          </p:txBody>
        </p:sp>
        <p:sp>
          <p:nvSpPr>
            <p:cNvPr id="2" name="テキスト ボックス 1"/>
            <p:cNvSpPr txBox="1"/>
            <p:nvPr/>
          </p:nvSpPr>
          <p:spPr>
            <a:xfrm>
              <a:off x="3724271" y="3138534"/>
              <a:ext cx="525162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1200" dirty="0" smtClean="0"/>
                <a:t>ひょ</a:t>
              </a:r>
              <a:r>
                <a:rPr kumimoji="1" lang="ja-JP" altLang="en-US" sz="1200" dirty="0"/>
                <a:t>う</a:t>
              </a:r>
            </a:p>
          </p:txBody>
        </p:sp>
      </p:grpSp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31" y="3998167"/>
            <a:ext cx="329628" cy="315025"/>
          </a:xfrm>
          <a:prstGeom prst="rect">
            <a:avLst/>
          </a:prstGeom>
        </p:spPr>
      </p:pic>
      <p:grpSp>
        <p:nvGrpSpPr>
          <p:cNvPr id="8" name="グループ化 7"/>
          <p:cNvGrpSpPr>
            <a:grpSpLocks noChangeAspect="1"/>
          </p:cNvGrpSpPr>
          <p:nvPr/>
        </p:nvGrpSpPr>
        <p:grpSpPr>
          <a:xfrm>
            <a:off x="2315861" y="3986302"/>
            <a:ext cx="673377" cy="315024"/>
            <a:chOff x="972307" y="5882114"/>
            <a:chExt cx="919458" cy="430148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72307" y="5882114"/>
              <a:ext cx="450088" cy="430148"/>
            </a:xfrm>
            <a:prstGeom prst="rect">
              <a:avLst/>
            </a:prstGeom>
          </p:spPr>
        </p:pic>
        <p:pic>
          <p:nvPicPr>
            <p:cNvPr id="21" name="図 2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41677" y="5882114"/>
              <a:ext cx="450088" cy="430148"/>
            </a:xfrm>
            <a:prstGeom prst="rect">
              <a:avLst/>
            </a:prstGeom>
          </p:spPr>
        </p:pic>
      </p:grpSp>
      <p:grpSp>
        <p:nvGrpSpPr>
          <p:cNvPr id="5" name="グループ化 4"/>
          <p:cNvGrpSpPr>
            <a:grpSpLocks noChangeAspect="1"/>
          </p:cNvGrpSpPr>
          <p:nvPr/>
        </p:nvGrpSpPr>
        <p:grpSpPr>
          <a:xfrm>
            <a:off x="3566990" y="3998167"/>
            <a:ext cx="1003004" cy="317199"/>
            <a:chOff x="914826" y="4825748"/>
            <a:chExt cx="1369546" cy="433117"/>
          </a:xfrm>
        </p:grpSpPr>
        <p:pic>
          <p:nvPicPr>
            <p:cNvPr id="22" name="図 2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34284" y="4825748"/>
              <a:ext cx="450088" cy="430148"/>
            </a:xfrm>
            <a:prstGeom prst="rect">
              <a:avLst/>
            </a:prstGeom>
          </p:spPr>
        </p:pic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14826" y="4828717"/>
              <a:ext cx="450088" cy="430148"/>
            </a:xfrm>
            <a:prstGeom prst="rect">
              <a:avLst/>
            </a:prstGeom>
          </p:spPr>
        </p:pic>
        <p:pic>
          <p:nvPicPr>
            <p:cNvPr id="24" name="図 2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84196" y="4828717"/>
              <a:ext cx="450088" cy="430148"/>
            </a:xfrm>
            <a:prstGeom prst="rect">
              <a:avLst/>
            </a:prstGeom>
          </p:spPr>
        </p:pic>
      </p:grpSp>
      <p:grpSp>
        <p:nvGrpSpPr>
          <p:cNvPr id="3" name="グループ化 2"/>
          <p:cNvGrpSpPr>
            <a:grpSpLocks noChangeAspect="1"/>
          </p:cNvGrpSpPr>
          <p:nvPr/>
        </p:nvGrpSpPr>
        <p:grpSpPr>
          <a:xfrm>
            <a:off x="4869946" y="3994337"/>
            <a:ext cx="1346753" cy="318855"/>
            <a:chOff x="895544" y="3584043"/>
            <a:chExt cx="1838916" cy="435379"/>
          </a:xfrm>
        </p:grpSpPr>
        <p:pic>
          <p:nvPicPr>
            <p:cNvPr id="25" name="図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15002" y="3584043"/>
              <a:ext cx="450088" cy="430148"/>
            </a:xfrm>
            <a:prstGeom prst="rect">
              <a:avLst/>
            </a:prstGeom>
          </p:spPr>
        </p:pic>
        <p:pic>
          <p:nvPicPr>
            <p:cNvPr id="26" name="図 2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95544" y="3587012"/>
              <a:ext cx="450088" cy="430148"/>
            </a:xfrm>
            <a:prstGeom prst="rect">
              <a:avLst/>
            </a:prstGeom>
          </p:spPr>
        </p:pic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64914" y="3587012"/>
              <a:ext cx="450088" cy="430148"/>
            </a:xfrm>
            <a:prstGeom prst="rect">
              <a:avLst/>
            </a:prstGeom>
          </p:spPr>
        </p:pic>
        <p:pic>
          <p:nvPicPr>
            <p:cNvPr id="28" name="図 2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84371" y="3589274"/>
              <a:ext cx="450089" cy="430148"/>
            </a:xfrm>
            <a:prstGeom prst="rect">
              <a:avLst/>
            </a:prstGeom>
          </p:spPr>
        </p:pic>
      </p:grpSp>
      <p:sp>
        <p:nvSpPr>
          <p:cNvPr id="29" name="テキスト ボックス 28"/>
          <p:cNvSpPr txBox="1"/>
          <p:nvPr/>
        </p:nvSpPr>
        <p:spPr>
          <a:xfrm>
            <a:off x="1103914" y="356522"/>
            <a:ext cx="4270726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がつ　　　　　　　 に</a:t>
            </a:r>
            <a:r>
              <a:rPr kumimoji="1" lang="ja-JP" altLang="en-US" sz="1050" dirty="0" err="1" smtClean="0"/>
              <a:t>ち</a:t>
            </a:r>
            <a:r>
              <a:rPr kumimoji="1" lang="ja-JP" altLang="en-US" sz="1050" dirty="0" smtClean="0"/>
              <a:t>   き  にゅう</a:t>
            </a:r>
            <a:endParaRPr kumimoji="1" lang="ja-JP" altLang="en-US" sz="1050" dirty="0"/>
          </a:p>
        </p:txBody>
      </p:sp>
      <p:cxnSp>
        <p:nvCxnSpPr>
          <p:cNvPr id="9" name="直線コネクタ 8"/>
          <p:cNvCxnSpPr/>
          <p:nvPr/>
        </p:nvCxnSpPr>
        <p:spPr>
          <a:xfrm>
            <a:off x="506067" y="7962604"/>
            <a:ext cx="5710632" cy="0"/>
          </a:xfrm>
          <a:prstGeom prst="line">
            <a:avLst/>
          </a:prstGeom>
          <a:ln>
            <a:prstDash val="lg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コネクタ 15"/>
          <p:cNvCxnSpPr/>
          <p:nvPr/>
        </p:nvCxnSpPr>
        <p:spPr>
          <a:xfrm>
            <a:off x="3770689" y="7886404"/>
            <a:ext cx="1714500" cy="76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直線コネクタ 29"/>
          <p:cNvCxnSpPr/>
          <p:nvPr/>
        </p:nvCxnSpPr>
        <p:spPr>
          <a:xfrm>
            <a:off x="3752668" y="9418024"/>
            <a:ext cx="1714500" cy="76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3671295" y="7554459"/>
            <a:ext cx="1467770" cy="37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671295" y="9081735"/>
            <a:ext cx="1467770" cy="37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916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2695" y="1049478"/>
            <a:ext cx="5915025" cy="967763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kumimoji="1" lang="ja-JP" altLang="en-US" dirty="0" smtClean="0"/>
              <a:t>来週の目標はレベル　　　</a:t>
            </a:r>
            <a:endParaRPr kumimoji="1" lang="ja-JP" altLang="en-US" dirty="0"/>
          </a:p>
        </p:txBody>
      </p:sp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6035380"/>
              </p:ext>
            </p:extLst>
          </p:nvPr>
        </p:nvGraphicFramePr>
        <p:xfrm>
          <a:off x="582694" y="2327665"/>
          <a:ext cx="5915026" cy="374138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957513">
                  <a:extLst>
                    <a:ext uri="{9D8B030D-6E8A-4147-A177-3AD203B41FA5}">
                      <a16:colId xmlns:a16="http://schemas.microsoft.com/office/drawing/2014/main" val="1599601650"/>
                    </a:ext>
                  </a:extLst>
                </a:gridCol>
                <a:gridCol w="2957513">
                  <a:extLst>
                    <a:ext uri="{9D8B030D-6E8A-4147-A177-3AD203B41FA5}">
                      <a16:colId xmlns:a16="http://schemas.microsoft.com/office/drawing/2014/main" val="2595922677"/>
                    </a:ext>
                  </a:extLst>
                </a:gridCol>
              </a:tblGrid>
              <a:tr h="496815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>
                          <a:latin typeface="+mn-ea"/>
                        </a:rPr>
                        <a:t>目標に関する見通し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08579985"/>
                  </a:ext>
                </a:extLst>
              </a:tr>
              <a:tr h="1376162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4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/>
                        <a:t>目標達成のために、いつ、どこで、なにをする？</a:t>
                      </a:r>
                      <a:endParaRPr lang="en-US" altLang="ja-JP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ja-JP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7683476"/>
                  </a:ext>
                </a:extLst>
              </a:tr>
              <a:tr h="1714465">
                <a:tc>
                  <a:txBody>
                    <a:bodyPr/>
                    <a:lstStyle/>
                    <a:p>
                      <a:endParaRPr kumimoji="1" lang="en-US" altLang="ja-JP" sz="800" dirty="0" smtClean="0"/>
                    </a:p>
                    <a:p>
                      <a:r>
                        <a:rPr kumimoji="1" lang="ja-JP" altLang="en-US" sz="1800" dirty="0" smtClean="0"/>
                        <a:t>困りそうなことや大変そうなことはどんなこと？</a:t>
                      </a:r>
                      <a:endParaRPr kumimoji="1" lang="ja-JP" alt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2621287859"/>
                  </a:ext>
                </a:extLst>
              </a:tr>
            </a:tbl>
          </a:graphicData>
        </a:graphic>
      </p:graphicFrame>
      <p:sp>
        <p:nvSpPr>
          <p:cNvPr id="6" name="テキスト ボックス 5"/>
          <p:cNvSpPr txBox="1"/>
          <p:nvPr/>
        </p:nvSpPr>
        <p:spPr>
          <a:xfrm>
            <a:off x="4224076" y="680146"/>
            <a:ext cx="2273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　　月　　　日記入</a:t>
            </a:r>
            <a:endParaRPr kumimoji="1" lang="ja-JP" altLang="en-US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582695" y="6484618"/>
            <a:ext cx="5915025" cy="135056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altLang="ja-JP" sz="500" u="sng" dirty="0" smtClean="0"/>
          </a:p>
          <a:p>
            <a:r>
              <a:rPr lang="ja-JP" altLang="en-US" sz="2000" u="sng" dirty="0" smtClean="0"/>
              <a:t>どのくらいクリアできそう？（○を付ける）</a:t>
            </a:r>
            <a:endParaRPr lang="en-US" altLang="ja-JP" sz="2000" u="sng" dirty="0" smtClean="0"/>
          </a:p>
          <a:p>
            <a:pPr algn="ctr"/>
            <a:endParaRPr lang="en-US" altLang="ja-JP" sz="1600" dirty="0" smtClean="0"/>
          </a:p>
          <a:p>
            <a:pPr algn="ctr"/>
            <a:r>
              <a:rPr lang="ja-JP" altLang="en-US" sz="1600" dirty="0" smtClean="0"/>
              <a:t>絶対にできない　　　　　　　　　　　　　　　必ずできる</a:t>
            </a:r>
            <a:endParaRPr lang="en-US" altLang="ja-JP" sz="1600" dirty="0" smtClean="0"/>
          </a:p>
          <a:p>
            <a:pPr algn="ctr"/>
            <a:endParaRPr lang="en-US" altLang="ja-JP" sz="1800" dirty="0" smtClean="0"/>
          </a:p>
          <a:p>
            <a:pPr algn="ctr"/>
            <a:r>
              <a:rPr lang="ja-JP" altLang="en-US" sz="1800" dirty="0" smtClean="0">
                <a:latin typeface="+mj-ea"/>
              </a:rPr>
              <a:t>０　</a:t>
            </a:r>
            <a:r>
              <a:rPr lang="en-US" altLang="ja-JP" sz="1800" dirty="0" smtClean="0">
                <a:latin typeface="+mj-ea"/>
              </a:rPr>
              <a:t>10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20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30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40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50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60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70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80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90</a:t>
            </a:r>
            <a:r>
              <a:rPr lang="ja-JP" altLang="en-US" sz="1800" dirty="0" smtClean="0">
                <a:latin typeface="+mj-ea"/>
              </a:rPr>
              <a:t>　</a:t>
            </a:r>
            <a:r>
              <a:rPr lang="en-US" altLang="ja-JP" sz="1800" dirty="0" smtClean="0">
                <a:latin typeface="+mj-ea"/>
              </a:rPr>
              <a:t>100</a:t>
            </a:r>
            <a:r>
              <a:rPr lang="ja-JP" altLang="en-US" sz="1800" dirty="0" smtClean="0"/>
              <a:t>　　　</a:t>
            </a:r>
            <a:endParaRPr lang="ja-JP" altLang="en-US" sz="1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54864" y="586482"/>
            <a:ext cx="1644336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 が</a:t>
            </a:r>
            <a:r>
              <a:rPr kumimoji="1" lang="ja-JP" altLang="en-US" sz="800" dirty="0" err="1" smtClean="0"/>
              <a:t>つ</a:t>
            </a:r>
            <a:r>
              <a:rPr kumimoji="1" lang="ja-JP" altLang="en-US" sz="800" dirty="0" smtClean="0"/>
              <a:t>　　　　　　　</a:t>
            </a:r>
            <a:r>
              <a:rPr kumimoji="1" lang="ja-JP" altLang="en-US" sz="300" dirty="0" smtClean="0"/>
              <a:t> </a:t>
            </a:r>
            <a:r>
              <a:rPr kumimoji="1" lang="ja-JP" altLang="en-US" sz="800" dirty="0" smtClean="0"/>
              <a:t>に</a:t>
            </a:r>
            <a:r>
              <a:rPr kumimoji="1" lang="ja-JP" altLang="en-US" sz="800" dirty="0" err="1" smtClean="0"/>
              <a:t>ち</a:t>
            </a:r>
            <a:r>
              <a:rPr kumimoji="1" lang="ja-JP" altLang="en-US" sz="800" dirty="0"/>
              <a:t> </a:t>
            </a:r>
            <a:r>
              <a:rPr kumimoji="1" lang="ja-JP" altLang="en-US" sz="800" dirty="0" smtClean="0"/>
              <a:t>  き</a:t>
            </a:r>
            <a:endParaRPr kumimoji="1" lang="ja-JP" altLang="en-US" sz="800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602506" y="2329603"/>
            <a:ext cx="2344412" cy="215990"/>
            <a:chOff x="625697" y="1795357"/>
            <a:chExt cx="2344412" cy="215990"/>
          </a:xfrm>
        </p:grpSpPr>
        <p:sp>
          <p:nvSpPr>
            <p:cNvPr id="3" name="テキスト ボックス 2"/>
            <p:cNvSpPr txBox="1"/>
            <p:nvPr/>
          </p:nvSpPr>
          <p:spPr>
            <a:xfrm>
              <a:off x="625697" y="1842153"/>
              <a:ext cx="2344412" cy="1384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endParaRPr kumimoji="1" lang="en-US" altLang="ja-JP" sz="300" b="1" dirty="0" smtClean="0">
                <a:latin typeface="+mn-ea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2036603" y="1795357"/>
              <a:ext cx="706034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 smtClean="0"/>
                <a:t>み    とお</a:t>
              </a:r>
              <a:endParaRPr kumimoji="1" lang="ja-JP" altLang="en-US" sz="8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311427" y="1795903"/>
              <a:ext cx="426562" cy="21544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kumimoji="1" lang="ja-JP" altLang="en-US" sz="800" dirty="0" smtClean="0"/>
                <a:t>か</a:t>
              </a:r>
              <a:r>
                <a:rPr kumimoji="1" lang="ja-JP" altLang="en-US" sz="800" dirty="0"/>
                <a:t>ん</a:t>
              </a: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896016" y="1080000"/>
            <a:ext cx="489044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もく</a:t>
            </a:r>
            <a:endParaRPr kumimoji="1" lang="ja-JP" altLang="en-US" sz="105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59906" y="1080000"/>
            <a:ext cx="490649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らい</a:t>
            </a:r>
            <a:endParaRPr kumimoji="1" lang="ja-JP" altLang="en-US" sz="1050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36667" y="2796523"/>
            <a:ext cx="632747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たっ せい</a:t>
            </a:r>
            <a:endParaRPr kumimoji="1" lang="ja-JP" altLang="en-US" sz="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02506" y="4371797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こま</a:t>
            </a:r>
            <a:endParaRPr kumimoji="1" lang="ja-JP" altLang="en-US" sz="8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432304" y="4370400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たい  へん</a:t>
            </a:r>
            <a:endParaRPr kumimoji="1" lang="ja-JP" altLang="en-US" sz="80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21094" y="6912000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ぜった</a:t>
            </a:r>
            <a:r>
              <a:rPr kumimoji="1" lang="ja-JP" altLang="en-US" sz="800" dirty="0"/>
              <a:t>い</a:t>
            </a: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717856" y="6472426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つ</a:t>
            </a: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1036667" y="1080000"/>
            <a:ext cx="674999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しゅう</a:t>
            </a:r>
            <a:endParaRPr kumimoji="1" lang="ja-JP" altLang="en-US" sz="105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292176" y="1080000"/>
            <a:ext cx="605964" cy="25391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1050" dirty="0" smtClean="0"/>
              <a:t>ひょ</a:t>
            </a:r>
            <a:r>
              <a:rPr kumimoji="1" lang="ja-JP" altLang="en-US" sz="1050" dirty="0"/>
              <a:t>う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6033643" y="586482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にゅう</a:t>
            </a:r>
            <a:endParaRPr kumimoji="1" lang="ja-JP" altLang="en-US" sz="800" dirty="0"/>
          </a:p>
        </p:txBody>
      </p:sp>
      <p:sp>
        <p:nvSpPr>
          <p:cNvPr id="29" name="タイトル 1"/>
          <p:cNvSpPr txBox="1">
            <a:spLocks/>
          </p:cNvSpPr>
          <p:nvPr/>
        </p:nvSpPr>
        <p:spPr>
          <a:xfrm>
            <a:off x="632344" y="8365675"/>
            <a:ext cx="5915025" cy="107669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2000" dirty="0" smtClean="0">
                <a:latin typeface="+mn-ea"/>
                <a:ea typeface="+mn-ea"/>
              </a:rPr>
              <a:t>どうしてそう思った？</a:t>
            </a:r>
            <a:endParaRPr lang="en-US" altLang="ja-JP" sz="1600" dirty="0" smtClean="0"/>
          </a:p>
          <a:p>
            <a:pPr algn="ctr"/>
            <a:endParaRPr lang="en-US" altLang="ja-JP" sz="1800" dirty="0" smtClean="0"/>
          </a:p>
          <a:p>
            <a:pPr algn="ctr"/>
            <a:r>
              <a:rPr lang="ja-JP" altLang="en-US" sz="1800" dirty="0" smtClean="0"/>
              <a:t>　　</a:t>
            </a:r>
            <a:endParaRPr lang="ja-JP" altLang="en-US" sz="1800" dirty="0"/>
          </a:p>
        </p:txBody>
      </p:sp>
      <p:sp>
        <p:nvSpPr>
          <p:cNvPr id="9" name="下矢印 8"/>
          <p:cNvSpPr/>
          <p:nvPr/>
        </p:nvSpPr>
        <p:spPr>
          <a:xfrm>
            <a:off x="2934726" y="7910443"/>
            <a:ext cx="1210962" cy="41327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126401" y="6912000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かな</a:t>
            </a:r>
            <a:r>
              <a:rPr kumimoji="1" lang="ja-JP" altLang="en-US" sz="800" dirty="0"/>
              <a:t>ら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180826" y="8361822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お</a:t>
            </a:r>
            <a:r>
              <a:rPr kumimoji="1" lang="ja-JP" altLang="en-US" sz="800" dirty="0"/>
              <a:t>も</a:t>
            </a:r>
          </a:p>
        </p:txBody>
      </p:sp>
    </p:spTree>
    <p:extLst>
      <p:ext uri="{BB962C8B-B14F-4D97-AF65-F5344CB8AC3E}">
        <p14:creationId xmlns:p14="http://schemas.microsoft.com/office/powerpoint/2010/main" val="3229739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57074176"/>
              </p:ext>
            </p:extLst>
          </p:nvPr>
        </p:nvGraphicFramePr>
        <p:xfrm>
          <a:off x="526128" y="1209375"/>
          <a:ext cx="5805744" cy="369096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8847">
                  <a:extLst>
                    <a:ext uri="{9D8B030D-6E8A-4147-A177-3AD203B41FA5}">
                      <a16:colId xmlns:a16="http://schemas.microsoft.com/office/drawing/2014/main" val="424146899"/>
                    </a:ext>
                  </a:extLst>
                </a:gridCol>
                <a:gridCol w="3286897">
                  <a:extLst>
                    <a:ext uri="{9D8B030D-6E8A-4147-A177-3AD203B41FA5}">
                      <a16:colId xmlns:a16="http://schemas.microsoft.com/office/drawing/2014/main" val="3814845999"/>
                    </a:ext>
                  </a:extLst>
                </a:gridCol>
              </a:tblGrid>
              <a:tr h="457200">
                <a:tc gridSpan="2"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b="1" dirty="0" smtClean="0"/>
                        <a:t>　途中チェック</a:t>
                      </a:r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023182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目標にそって行動できている？</a:t>
                      </a:r>
                      <a:r>
                        <a:rPr kumimoji="1" lang="ja-JP" altLang="en-US" sz="1200" dirty="0" smtClean="0"/>
                        <a:t>（○を付ける）</a:t>
                      </a:r>
                      <a:endParaRPr kumimoji="1" lang="ja-JP" altLang="en-US" sz="16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kumimoji="1" lang="ja-JP" altLang="en-US" sz="1200" dirty="0" smtClean="0"/>
                        <a:t>できていない　少しできている　できている</a:t>
                      </a:r>
                      <a:endParaRPr kumimoji="1" lang="ja-JP" altLang="en-US" sz="12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596050877"/>
                  </a:ext>
                </a:extLst>
              </a:tr>
              <a:tr h="871563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kumimoji="1" lang="ja-JP" altLang="en-US" sz="1800" dirty="0" smtClean="0"/>
                        <a:t>目標はちょうど良い？</a:t>
                      </a:r>
                      <a:r>
                        <a:rPr kumimoji="1" lang="ja-JP" altLang="en-US" sz="1200" dirty="0" smtClean="0"/>
                        <a:t>（○を付ける）</a:t>
                      </a:r>
                      <a:endParaRPr kumimoji="1" lang="ja-JP" altLang="en-US" sz="1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pPr>
                        <a:lnSpc>
                          <a:spcPct val="200000"/>
                        </a:lnSpc>
                      </a:pPr>
                      <a:r>
                        <a:rPr kumimoji="1" lang="ja-JP" altLang="en-US" sz="1200" dirty="0" smtClean="0"/>
                        <a:t>かんたんすぎる　ちょうど良い　難しすぎる</a:t>
                      </a:r>
                      <a:endParaRPr kumimoji="1" lang="en-US" altLang="ja-JP" sz="1200" dirty="0" smtClean="0"/>
                    </a:p>
                    <a:p>
                      <a:endParaRPr kumimoji="1" lang="en-US" altLang="ja-JP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3412265062"/>
                  </a:ext>
                </a:extLst>
              </a:tr>
              <a:tr h="492623">
                <a:tc>
                  <a:txBody>
                    <a:bodyPr/>
                    <a:lstStyle/>
                    <a:p>
                      <a:endParaRPr kumimoji="1" lang="en-US" altLang="ja-JP" sz="6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 smtClean="0"/>
                        <a:t>目標や、やり方を直す必要はある？</a:t>
                      </a:r>
                      <a:endParaRPr kumimoji="1" lang="en-US" altLang="ja-JP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ts val="2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200" dirty="0" smtClean="0"/>
                        <a:t>（○を付ける）</a:t>
                      </a:r>
                      <a:endParaRPr kumimoji="1" lang="en-US" altLang="ja-JP" sz="1800" dirty="0" smtClean="0"/>
                    </a:p>
                    <a:p>
                      <a:pPr>
                        <a:lnSpc>
                          <a:spcPts val="2400"/>
                        </a:lnSpc>
                      </a:pPr>
                      <a:r>
                        <a:rPr kumimoji="1" lang="ja-JP" altLang="en-US" sz="1800" dirty="0" smtClean="0"/>
                        <a:t>あるならどんなこと？</a:t>
                      </a:r>
                      <a:endParaRPr kumimoji="1" lang="ja-JP" alt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　　　ある　　　　　　　　ない</a:t>
                      </a:r>
                      <a:endParaRPr kumimoji="1"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82079583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526128" y="450452"/>
            <a:ext cx="5805744" cy="4770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700" dirty="0" smtClean="0">
              <a:latin typeface="+mn-ea"/>
            </a:endParaRPr>
          </a:p>
          <a:p>
            <a:pPr algn="ctr"/>
            <a:r>
              <a:rPr kumimoji="1" lang="ja-JP" altLang="en-US" b="1" dirty="0" smtClean="0">
                <a:latin typeface="+mn-ea"/>
              </a:rPr>
              <a:t>教室や家で実行　</a:t>
            </a:r>
            <a:r>
              <a:rPr kumimoji="1" lang="ja-JP" altLang="en-US" sz="1400" dirty="0" smtClean="0">
                <a:latin typeface="+mn-ea"/>
              </a:rPr>
              <a:t>（目標を意識しながら行動しよう</a:t>
            </a:r>
            <a:r>
              <a:rPr kumimoji="1" lang="ja-JP" altLang="en-US" sz="1400" dirty="0">
                <a:latin typeface="+mn-ea"/>
              </a:rPr>
              <a:t>。</a:t>
            </a:r>
            <a:r>
              <a:rPr kumimoji="1" lang="ja-JP" altLang="en-US" sz="1400" dirty="0" smtClean="0">
                <a:latin typeface="+mn-ea"/>
              </a:rPr>
              <a:t>）</a:t>
            </a:r>
            <a:endParaRPr kumimoji="1" lang="ja-JP" altLang="en-US" sz="1400" dirty="0">
              <a:latin typeface="+mn-ea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6085402"/>
              </p:ext>
            </p:extLst>
          </p:nvPr>
        </p:nvGraphicFramePr>
        <p:xfrm>
          <a:off x="543423" y="5116894"/>
          <a:ext cx="5805744" cy="42387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8847">
                  <a:extLst>
                    <a:ext uri="{9D8B030D-6E8A-4147-A177-3AD203B41FA5}">
                      <a16:colId xmlns:a16="http://schemas.microsoft.com/office/drawing/2014/main" val="424146899"/>
                    </a:ext>
                  </a:extLst>
                </a:gridCol>
                <a:gridCol w="3286897">
                  <a:extLst>
                    <a:ext uri="{9D8B030D-6E8A-4147-A177-3AD203B41FA5}">
                      <a16:colId xmlns:a16="http://schemas.microsoft.com/office/drawing/2014/main" val="3814845999"/>
                    </a:ext>
                  </a:extLst>
                </a:gridCol>
              </a:tblGrid>
              <a:tr h="373585"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ja-JP" altLang="en-US" sz="1800" dirty="0" smtClean="0"/>
                        <a:t>　</a:t>
                      </a:r>
                      <a:r>
                        <a:rPr lang="ja-JP" altLang="en-US" sz="1800" b="1" dirty="0" smtClean="0"/>
                        <a:t>ふり返り　</a:t>
                      </a:r>
                      <a:r>
                        <a:rPr lang="ja-JP" altLang="en-US" sz="1800" dirty="0" smtClean="0"/>
                        <a:t>　　　                 　　　月　　　日　記入</a:t>
                      </a:r>
                      <a:endParaRPr lang="ja-JP" altLang="en-US" sz="1800" dirty="0"/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023182"/>
                  </a:ext>
                </a:extLst>
              </a:tr>
              <a:tr h="9339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ja-JP" altLang="en-US" sz="1800" dirty="0" smtClean="0"/>
                        <a:t>目標はクリアできた？</a:t>
                      </a:r>
                      <a:endParaRPr lang="en-US" altLang="ja-JP" sz="18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altLang="ja-JP" sz="18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altLang="ja-JP" sz="18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2601836144"/>
                  </a:ext>
                </a:extLst>
              </a:tr>
              <a:tr h="93396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/>
                        <a:t>目標はちょうど</a:t>
                      </a:r>
                      <a:endParaRPr lang="en-US" altLang="ja-JP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/>
                        <a:t>良かった？</a:t>
                      </a:r>
                      <a:endParaRPr lang="en-US" altLang="ja-JP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 dirty="0" smtClean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altLang="ja-JP" dirty="0" smtClean="0"/>
                    </a:p>
                    <a:p>
                      <a:endParaRPr lang="en-US" altLang="ja-JP" dirty="0" smtClean="0"/>
                    </a:p>
                    <a:p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4212348808"/>
                  </a:ext>
                </a:extLst>
              </a:tr>
              <a:tr h="93396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/>
                        <a:t>うまくいったことは？</a:t>
                      </a:r>
                      <a:endParaRPr lang="en-US" altLang="ja-JP" sz="18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en-US" altLang="ja-JP" sz="1800" dirty="0" smtClean="0"/>
                    </a:p>
                    <a:p>
                      <a:pPr>
                        <a:lnSpc>
                          <a:spcPct val="100000"/>
                        </a:lnSpc>
                      </a:pPr>
                      <a:endParaRPr lang="ja-JP" alt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en-US" altLang="ja-JP" dirty="0" smtClean="0"/>
                    </a:p>
                    <a:p>
                      <a:endParaRPr lang="en-US" altLang="ja-JP" dirty="0" smtClean="0"/>
                    </a:p>
                    <a:p>
                      <a:endParaRPr lang="ja-JP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67242335"/>
                  </a:ext>
                </a:extLst>
              </a:tr>
              <a:tr h="933963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800" dirty="0" smtClean="0"/>
                        <a:t>うまくいかなかったことは？</a:t>
                      </a:r>
                      <a:endParaRPr lang="en-US" altLang="ja-JP" sz="1800" dirty="0" smtClean="0"/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ja-JP" altLang="en-US" sz="18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altLang="ja-JP" sz="180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endParaRPr lang="en-US" altLang="ja-JP" sz="1800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lgDash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182079583"/>
                  </a:ext>
                </a:extLst>
              </a:tr>
            </a:tbl>
          </a:graphicData>
        </a:graphic>
      </p:graphicFrame>
      <p:sp>
        <p:nvSpPr>
          <p:cNvPr id="9" name="テキスト ボックス 8"/>
          <p:cNvSpPr txBox="1"/>
          <p:nvPr/>
        </p:nvSpPr>
        <p:spPr>
          <a:xfrm>
            <a:off x="2085487" y="468000"/>
            <a:ext cx="70603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じっ  こう</a:t>
            </a:r>
            <a:endParaRPr kumimoji="1" lang="ja-JP" altLang="en-US" sz="700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079440" y="1941871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す</a:t>
            </a:r>
            <a:r>
              <a:rPr kumimoji="1" lang="ja-JP" altLang="en-US" sz="800" dirty="0"/>
              <a:t>こ</a:t>
            </a: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189463" y="2628000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/>
              <a:t>よ</a:t>
            </a: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264865" y="2846411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むずか</a:t>
            </a:r>
            <a:endParaRPr kumimoji="1" lang="ja-JP" altLang="en-US" sz="8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923688" y="2196000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つ</a:t>
            </a:r>
            <a:endParaRPr kumimoji="1" lang="ja-JP" altLang="en-US" sz="800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1909260" y="3500697"/>
            <a:ext cx="90404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かた　 　 なお</a:t>
            </a:r>
            <a:endParaRPr kumimoji="1" lang="ja-JP" altLang="en-US" sz="8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537558" y="3833721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ひつ </a:t>
            </a:r>
            <a:r>
              <a:rPr kumimoji="1" lang="ja-JP" altLang="en-US" sz="100" dirty="0"/>
              <a:t>　</a:t>
            </a:r>
            <a:r>
              <a:rPr kumimoji="1" lang="ja-JP" altLang="en-US" sz="800" dirty="0" smtClean="0"/>
              <a:t>よう</a:t>
            </a:r>
            <a:endParaRPr kumimoji="1" lang="ja-JP" altLang="en-US" sz="8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5563544" y="5695111"/>
            <a:ext cx="7112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完璧にできた</a:t>
            </a:r>
            <a:endParaRPr kumimoji="1" lang="ja-JP" altLang="en-US" sz="110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031464" y="5695111"/>
            <a:ext cx="77668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/>
              <a:t>全</a:t>
            </a:r>
            <a:r>
              <a:rPr kumimoji="1" lang="ja-JP" altLang="en-US" sz="1100" dirty="0" smtClean="0"/>
              <a:t>くできなかった</a:t>
            </a:r>
            <a:endParaRPr kumimoji="1" lang="ja-JP" altLang="en-US" sz="110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3939297" y="5695111"/>
            <a:ext cx="6272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少し</a:t>
            </a:r>
            <a:endParaRPr kumimoji="1" lang="en-US" altLang="ja-JP" sz="1100" dirty="0" smtClean="0"/>
          </a:p>
          <a:p>
            <a:r>
              <a:rPr kumimoji="1" lang="ja-JP" altLang="en-US" sz="1100" dirty="0" smtClean="0"/>
              <a:t>できた</a:t>
            </a:r>
            <a:endParaRPr kumimoji="1" lang="ja-JP" altLang="en-US" sz="11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746052" y="5695111"/>
            <a:ext cx="627247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100" dirty="0" smtClean="0"/>
              <a:t>かなり</a:t>
            </a:r>
            <a:endParaRPr kumimoji="1" lang="en-US" altLang="ja-JP" sz="1100" dirty="0" smtClean="0"/>
          </a:p>
          <a:p>
            <a:r>
              <a:rPr kumimoji="1" lang="ja-JP" altLang="en-US" sz="1100" dirty="0" smtClean="0"/>
              <a:t>できた</a:t>
            </a:r>
            <a:endParaRPr kumimoji="1" lang="ja-JP" altLang="en-US" sz="11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011323" y="5616000"/>
            <a:ext cx="629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0" dirty="0" smtClean="0"/>
              <a:t>まった</a:t>
            </a:r>
            <a:endParaRPr kumimoji="1" lang="en-US" altLang="ja-JP" sz="500" dirty="0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570979" y="5616000"/>
            <a:ext cx="62921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0" dirty="0" smtClean="0"/>
              <a:t>かんぺ</a:t>
            </a:r>
            <a:r>
              <a:rPr kumimoji="1" lang="ja-JP" altLang="en-US" sz="500" dirty="0"/>
              <a:t>き</a:t>
            </a:r>
            <a:endParaRPr kumimoji="1" lang="en-US" altLang="ja-JP" sz="500" dirty="0" smtClean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3037748" y="6110543"/>
            <a:ext cx="22710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/>
              <a:t>今のレベルは</a:t>
            </a:r>
            <a:endParaRPr kumimoji="1" lang="ja-JP" altLang="en-US" b="1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4746052" y="1370290"/>
            <a:ext cx="16567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　　月　　日記入</a:t>
            </a:r>
            <a:endParaRPr kumimoji="1" lang="ja-JP" altLang="en-US" sz="1400" dirty="0"/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3477491" y="500077"/>
            <a:ext cx="1707786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い しき　　　　　　　　  こうどう</a:t>
            </a:r>
            <a:endParaRPr kumimoji="1" lang="ja-JP" altLang="en-US" sz="700" dirty="0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2919883" y="498873"/>
            <a:ext cx="70603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err="1" smtClean="0"/>
              <a:t>もくひょ</a:t>
            </a:r>
            <a:r>
              <a:rPr kumimoji="1" lang="ja-JP" altLang="en-US" sz="700" dirty="0" err="1"/>
              <a:t>う</a:t>
            </a:r>
            <a:endParaRPr kumimoji="1" lang="ja-JP" altLang="en-US" sz="700" dirty="0"/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825428" y="1219360"/>
            <a:ext cx="694581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と   ちゅう</a:t>
            </a:r>
            <a:endParaRPr kumimoji="1" lang="ja-JP" altLang="en-US" sz="700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085261" y="1363448"/>
            <a:ext cx="30658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（先生と一緒にやってみましょう）</a:t>
            </a:r>
            <a:endParaRPr kumimoji="1" lang="ja-JP" altLang="en-US" sz="1400" dirty="0"/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2251832" y="1267568"/>
            <a:ext cx="138870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せんせい</a:t>
            </a:r>
            <a:r>
              <a:rPr kumimoji="1" lang="ja-JP" altLang="en-US" sz="200" dirty="0" smtClean="0"/>
              <a:t>　　　　　　</a:t>
            </a:r>
            <a:r>
              <a:rPr kumimoji="1" lang="ja-JP" altLang="en-US" sz="700" dirty="0" smtClean="0"/>
              <a:t>  いっしょ</a:t>
            </a:r>
            <a:endParaRPr kumimoji="1" lang="ja-JP" altLang="en-US" sz="700" dirty="0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898074" y="466199"/>
            <a:ext cx="706034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きょうし</a:t>
            </a:r>
            <a:r>
              <a:rPr kumimoji="1" lang="ja-JP" altLang="en-US" sz="700" dirty="0"/>
              <a:t>つ</a:t>
            </a: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1623629" y="468000"/>
            <a:ext cx="412683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いえ</a:t>
            </a:r>
            <a:endParaRPr kumimoji="1" lang="ja-JP" altLang="en-US" sz="700" dirty="0"/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3026191" y="4298521"/>
            <a:ext cx="29997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 smtClean="0"/>
              <a:t>ある場合⇒</a:t>
            </a:r>
            <a:endParaRPr kumimoji="1" lang="ja-JP" altLang="en-US" sz="1400" dirty="0"/>
          </a:p>
        </p:txBody>
      </p:sp>
      <p:cxnSp>
        <p:nvCxnSpPr>
          <p:cNvPr id="39" name="直線コネクタ 38"/>
          <p:cNvCxnSpPr/>
          <p:nvPr/>
        </p:nvCxnSpPr>
        <p:spPr>
          <a:xfrm>
            <a:off x="4646604" y="6415830"/>
            <a:ext cx="1656000" cy="7620"/>
          </a:xfrm>
          <a:prstGeom prst="line">
            <a:avLst/>
          </a:prstGeom>
          <a:ln w="28575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テキスト ボックス 39"/>
          <p:cNvSpPr txBox="1"/>
          <p:nvPr/>
        </p:nvSpPr>
        <p:spPr>
          <a:xfrm>
            <a:off x="4574891" y="6166251"/>
            <a:ext cx="14677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 smtClean="0"/>
              <a:t>レベル</a:t>
            </a:r>
            <a:endParaRPr kumimoji="1" lang="ja-JP" altLang="en-US" sz="12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3311354" y="4208341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　ばあい</a:t>
            </a:r>
            <a:endParaRPr kumimoji="1" lang="ja-JP" altLang="en-US" sz="800" dirty="0"/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56800" y="5122672"/>
            <a:ext cx="706034" cy="21544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800" dirty="0" smtClean="0"/>
              <a:t>か</a:t>
            </a:r>
            <a:r>
              <a:rPr kumimoji="1" lang="ja-JP" altLang="en-US" sz="800" dirty="0"/>
              <a:t>え</a:t>
            </a: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3083089" y="6036282"/>
            <a:ext cx="61722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00" dirty="0" smtClean="0"/>
              <a:t>い</a:t>
            </a:r>
            <a:r>
              <a:rPr kumimoji="1" lang="ja-JP" altLang="en-US" sz="500" dirty="0"/>
              <a:t>ま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5108164" y="1263420"/>
            <a:ext cx="1704116" cy="20005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700" dirty="0" smtClean="0"/>
              <a:t>がつ　　　   </a:t>
            </a:r>
            <a:r>
              <a:rPr kumimoji="1" lang="ja-JP" altLang="en-US" sz="300" dirty="0" smtClean="0"/>
              <a:t>  </a:t>
            </a:r>
            <a:r>
              <a:rPr kumimoji="1" lang="ja-JP" altLang="en-US" sz="700" dirty="0" smtClean="0"/>
              <a:t>に</a:t>
            </a:r>
            <a:r>
              <a:rPr kumimoji="1" lang="ja-JP" altLang="en-US" sz="700" dirty="0" err="1" smtClean="0"/>
              <a:t>ち</a:t>
            </a:r>
            <a:r>
              <a:rPr kumimoji="1" lang="ja-JP" altLang="en-US" sz="700" dirty="0" smtClean="0"/>
              <a:t>  き にゅう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1297133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932</TotalTime>
  <Words>470</Words>
  <Application>Microsoft Office PowerPoint</Application>
  <PresentationFormat>A4 210 x 297 mm</PresentationFormat>
  <Paragraphs>114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1" baseType="lpstr">
      <vt:lpstr>HGS創英角ｺﾞｼｯｸUB</vt:lpstr>
      <vt:lpstr>游ゴシック</vt:lpstr>
      <vt:lpstr>游ゴシック Light</vt:lpstr>
      <vt:lpstr>Arial</vt:lpstr>
      <vt:lpstr>Calibri</vt:lpstr>
      <vt:lpstr>Calibri Light</vt:lpstr>
      <vt:lpstr>Office テーマ</vt:lpstr>
      <vt:lpstr>レベルアップ ワークシート</vt:lpstr>
      <vt:lpstr>PowerPoint プレゼンテーション</vt:lpstr>
      <vt:lpstr>来週の目標はレベル　　　</vt:lpstr>
      <vt:lpstr>PowerPoint プレゼンテーション</vt:lpstr>
    </vt:vector>
  </TitlesOfParts>
  <Company>TAIMS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東京都</dc:creator>
  <cp:lastModifiedBy>東京都</cp:lastModifiedBy>
  <cp:revision>74</cp:revision>
  <cp:lastPrinted>2023-02-20T05:13:08Z</cp:lastPrinted>
  <dcterms:created xsi:type="dcterms:W3CDTF">2022-07-05T04:12:21Z</dcterms:created>
  <dcterms:modified xsi:type="dcterms:W3CDTF">2023-02-20T05:13:21Z</dcterms:modified>
</cp:coreProperties>
</file>